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3" r:id="rId6"/>
    <p:sldId id="274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3" r:id="rId15"/>
    <p:sldId id="275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EA0C8F-27EE-4B00-82D9-754A2CC975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419" y="1892595"/>
            <a:ext cx="8654902" cy="1988120"/>
          </a:xfrm>
        </p:spPr>
        <p:txBody>
          <a:bodyPr/>
          <a:lstStyle/>
          <a:p>
            <a:r>
              <a:rPr lang="ru-RU" sz="3200" b="1" dirty="0">
                <a:solidFill>
                  <a:schemeClr val="accent1">
                    <a:lumMod val="75000"/>
                  </a:schemeClr>
                </a:solidFill>
              </a:rPr>
              <a:t>Разработка и создание специального оборудования для лаборатории молекулярного дизайна и синтеза ИБХ РАН </a:t>
            </a:r>
            <a:endParaRPr lang="ru-RU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8A7079-CF6A-4D1E-B28B-DF3C86A182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9911" y="3880715"/>
            <a:ext cx="4891410" cy="2977285"/>
          </a:xfrm>
        </p:spPr>
        <p:txBody>
          <a:bodyPr>
            <a:normAutofit fontScale="62500" lnSpcReduction="20000"/>
          </a:bodyPr>
          <a:lstStyle/>
          <a:p>
            <a:r>
              <a:rPr lang="ru-RU" dirty="0"/>
              <a:t>Выполнили:</a:t>
            </a:r>
          </a:p>
          <a:p>
            <a:r>
              <a:rPr lang="ru-RU" dirty="0"/>
              <a:t>ученицы 10 «Д» класса ГАОУ «Школа № 1518»</a:t>
            </a:r>
          </a:p>
          <a:p>
            <a:r>
              <a:rPr lang="ru-RU" dirty="0"/>
              <a:t>Столяр Дарья, Исакова Богдана</a:t>
            </a:r>
          </a:p>
          <a:p>
            <a:endParaRPr lang="en-US" dirty="0"/>
          </a:p>
          <a:p>
            <a:r>
              <a:rPr lang="ru-RU" dirty="0"/>
              <a:t>Руководители: </a:t>
            </a:r>
          </a:p>
          <a:p>
            <a:r>
              <a:rPr lang="ru-RU" dirty="0"/>
              <a:t>Шувалова А. А., </a:t>
            </a:r>
          </a:p>
          <a:p>
            <a:r>
              <a:rPr lang="ru-RU" dirty="0"/>
              <a:t>педагог дополнительного образования ГАОУ «Школа № 1518»</a:t>
            </a:r>
          </a:p>
          <a:p>
            <a:r>
              <a:rPr lang="ru-RU" dirty="0"/>
              <a:t>Алферова В. А., </a:t>
            </a:r>
          </a:p>
          <a:p>
            <a:r>
              <a:rPr lang="ru-RU" dirty="0"/>
              <a:t>инженер ИБХ РАН, </a:t>
            </a:r>
            <a:r>
              <a:rPr lang="ru-RU" dirty="0" err="1"/>
              <a:t>мнс</a:t>
            </a:r>
            <a:r>
              <a:rPr lang="ru-RU" dirty="0"/>
              <a:t> НИИНА </a:t>
            </a:r>
          </a:p>
          <a:p>
            <a:r>
              <a:rPr lang="ru-RU" dirty="0"/>
              <a:t>им. Г. Ф. </a:t>
            </a:r>
            <a:r>
              <a:rPr lang="ru-RU" dirty="0" err="1"/>
              <a:t>Гаузе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0372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4C385C-D701-4806-AE83-1B9A480F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13" y="273697"/>
            <a:ext cx="8596668" cy="1041918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/>
              <a:t>С</a:t>
            </a:r>
            <a:r>
              <a:rPr lang="ru-RU" sz="4400" b="1" dirty="0"/>
              <a:t>оздание специальной коробки для сдерживания тепла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1612C2-32F4-498A-A700-9B147DD1F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96" y="2011889"/>
            <a:ext cx="2840982" cy="378594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57BE71-E801-4DBC-8D30-B6E5DA56C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536" y="2007127"/>
            <a:ext cx="2842561" cy="378594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188771-4C31-4B72-973C-55A5D699E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6554" y="2007127"/>
            <a:ext cx="2843029" cy="378594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B63960B-1199-489C-AA92-A2FA048147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9874" y="2002365"/>
            <a:ext cx="2843030" cy="379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047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4A74DC-0479-4B86-A16F-9DEE0401B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706" y="199054"/>
            <a:ext cx="8596668" cy="126585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b="1" dirty="0"/>
              <a:t>Подбор настроек печати. Проблемы и их решения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262C2C-9466-4437-90CF-C52D10674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4780" y="1642188"/>
            <a:ext cx="5928738" cy="1570962"/>
          </a:xfrm>
        </p:spPr>
        <p:txBody>
          <a:bodyPr/>
          <a:lstStyle/>
          <a:p>
            <a:r>
              <a:rPr lang="ru-RU" dirty="0"/>
              <a:t>Чтобы подобрать характеристики для 3D принтера нам понадобилось еще множество попыток печати: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CCD513-4308-4132-8666-96D8D29B1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81" y="3081416"/>
            <a:ext cx="3217437" cy="287693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41FB2B-BB26-403A-BA20-24533D622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629" y="3081416"/>
            <a:ext cx="3508278" cy="287693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29EE0F-90DE-4023-81E9-F8BE5F55F6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1538" y="3086132"/>
            <a:ext cx="3230413" cy="287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529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2F3A93-36DB-463C-835C-81C2E3837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384" y="188377"/>
            <a:ext cx="8596668" cy="1163216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b="1" dirty="0"/>
              <a:t>Подбор настроек печати. Проблемы и их решения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97A111-D091-44F2-AC89-818A1C1CD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7417" y="1786697"/>
            <a:ext cx="5172959" cy="4030823"/>
          </a:xfrm>
        </p:spPr>
        <p:txBody>
          <a:bodyPr>
            <a:normAutofit/>
          </a:bodyPr>
          <a:lstStyle/>
          <a:p>
            <a:r>
              <a:rPr lang="ru-RU" dirty="0"/>
              <a:t>- при температуре 43°С внутренняя электроника начинает сбоить: слои не накладываются один на другой, программное обеспечение выдает ошибку. </a:t>
            </a:r>
          </a:p>
          <a:p>
            <a:r>
              <a:rPr lang="ru-RU" dirty="0"/>
              <a:t>- при температуре 45°С градусов на 3D-принтере срабатывает защитный режим от перегрева</a:t>
            </a:r>
          </a:p>
          <a:p>
            <a:r>
              <a:rPr lang="ru-RU" dirty="0"/>
              <a:t>- при температуре ниже 40°С градусов на детали появляются изъяны (деформация, расслоения). 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62D776-09CE-4A63-B9B2-C378C4DC9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065" y="1786697"/>
            <a:ext cx="3779515" cy="441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17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63E0A8-4AE3-45BE-8D30-A3E649019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205" y="152400"/>
            <a:ext cx="8596668" cy="1172547"/>
          </a:xfrm>
        </p:spPr>
        <p:txBody>
          <a:bodyPr/>
          <a:lstStyle/>
          <a:p>
            <a:r>
              <a:rPr lang="ru-RU" sz="4400" b="1" dirty="0"/>
              <a:t>Итоговые параметры печати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910463D-632A-4DBA-A7EF-5B311585F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2102" y="1466461"/>
            <a:ext cx="4678437" cy="542108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Температура сопла – 268°С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Температура стола – 40°С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Температура радиатора – 90°С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Температура сопла (1 слой) – 300°С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Температура стола (1 слой) – 100°С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Охлаждение детали – 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Охлаждение камеры – 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/>
              <a:t>Циркулярность</a:t>
            </a:r>
            <a:r>
              <a:rPr lang="ru-RU" dirty="0"/>
              <a:t> камеры – 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Температура извлечения – 180°С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Скорость печати – 20 мм/с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Печать с предварительным прогревом камеры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Перед печатью стол покрывается клеем ПВА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0E1C4B-5AC4-4A0D-89FC-4E09C84F6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024" y="1410673"/>
            <a:ext cx="3686175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99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63E0A8-4AE3-45BE-8D30-A3E649019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8" y="217714"/>
            <a:ext cx="9574795" cy="1172547"/>
          </a:xfrm>
        </p:spPr>
        <p:txBody>
          <a:bodyPr>
            <a:noAutofit/>
          </a:bodyPr>
          <a:lstStyle/>
          <a:p>
            <a:r>
              <a:rPr lang="ru-RU" sz="3600" b="1" dirty="0"/>
              <a:t>Экскурсия в лабораторию молекулярного дизайна и синтеза ИБХ РАН</a:t>
            </a:r>
            <a:endParaRPr lang="ru-RU" sz="3600" dirty="0"/>
          </a:p>
        </p:txBody>
      </p:sp>
      <p:pic>
        <p:nvPicPr>
          <p:cNvPr id="1026" name="Picture 2" descr="IMG_20220323_17043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450"/>
          <a:stretch>
            <a:fillRect/>
          </a:stretch>
        </p:blipFill>
        <p:spPr bwMode="auto">
          <a:xfrm>
            <a:off x="404813" y="1812601"/>
            <a:ext cx="4692257" cy="4444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IMG_20220323_16565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0" t="1425" r="46710" b="7478"/>
          <a:stretch>
            <a:fillRect/>
          </a:stretch>
        </p:blipFill>
        <p:spPr bwMode="auto">
          <a:xfrm>
            <a:off x="5360808" y="1795703"/>
            <a:ext cx="3848506" cy="4461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256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11BEE3-CA7B-409B-80C0-60A2D0F9B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519" y="351144"/>
            <a:ext cx="8596668" cy="1284514"/>
          </a:xfrm>
        </p:spPr>
        <p:txBody>
          <a:bodyPr/>
          <a:lstStyle/>
          <a:p>
            <a:pPr algn="ctr"/>
            <a:r>
              <a:rPr lang="ru-RU" dirty="0"/>
              <a:t>Расходы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5C23B6E7-8839-4DAE-9D09-95ED7EF87D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000858"/>
              </p:ext>
            </p:extLst>
          </p:nvPr>
        </p:nvGraphicFramePr>
        <p:xfrm>
          <a:off x="380480" y="1931439"/>
          <a:ext cx="5255209" cy="3666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991">
                  <a:extLst>
                    <a:ext uri="{9D8B030D-6E8A-4147-A177-3AD203B41FA5}">
                      <a16:colId xmlns:a16="http://schemas.microsoft.com/office/drawing/2014/main" val="2856617195"/>
                    </a:ext>
                  </a:extLst>
                </a:gridCol>
                <a:gridCol w="2638218">
                  <a:extLst>
                    <a:ext uri="{9D8B030D-6E8A-4147-A177-3AD203B41FA5}">
                      <a16:colId xmlns:a16="http://schemas.microsoft.com/office/drawing/2014/main" val="1960688279"/>
                    </a:ext>
                  </a:extLst>
                </a:gridCol>
              </a:tblGrid>
              <a:tr h="1222311"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Себестоимость </a:t>
                      </a:r>
                      <a:r>
                        <a:rPr lang="ru-RU" sz="2400" dirty="0" err="1"/>
                        <a:t>айчипа</a:t>
                      </a:r>
                      <a:endParaRPr lang="ru-RU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729343"/>
                  </a:ext>
                </a:extLst>
              </a:tr>
              <a:tr h="12223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Стоимость катушки нейлона (310 м)</a:t>
                      </a:r>
                    </a:p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2300 руб.</a:t>
                      </a:r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896510"/>
                  </a:ext>
                </a:extLst>
              </a:tr>
              <a:tr h="1222311">
                <a:tc>
                  <a:txBody>
                    <a:bodyPr/>
                    <a:lstStyle/>
                    <a:p>
                      <a:r>
                        <a:rPr lang="ru-RU" dirty="0"/>
                        <a:t>Стоимость одного </a:t>
                      </a:r>
                      <a:r>
                        <a:rPr lang="ru-RU" dirty="0" err="1"/>
                        <a:t>айчипа</a:t>
                      </a:r>
                      <a:r>
                        <a:rPr lang="ru-RU" dirty="0"/>
                        <a:t> (10,78 м)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80 руб.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028211"/>
                  </a:ext>
                </a:extLst>
              </a:tr>
            </a:tbl>
          </a:graphicData>
        </a:graphic>
      </p:graphicFrame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AC57A5D2-70BD-4153-AFD4-D3B31F323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3760402"/>
              </p:ext>
            </p:extLst>
          </p:nvPr>
        </p:nvGraphicFramePr>
        <p:xfrm>
          <a:off x="6002694" y="1567545"/>
          <a:ext cx="5392058" cy="48705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6029">
                  <a:extLst>
                    <a:ext uri="{9D8B030D-6E8A-4147-A177-3AD203B41FA5}">
                      <a16:colId xmlns:a16="http://schemas.microsoft.com/office/drawing/2014/main" val="3235502367"/>
                    </a:ext>
                  </a:extLst>
                </a:gridCol>
                <a:gridCol w="2696029">
                  <a:extLst>
                    <a:ext uri="{9D8B030D-6E8A-4147-A177-3AD203B41FA5}">
                      <a16:colId xmlns:a16="http://schemas.microsoft.com/office/drawing/2014/main" val="4124621893"/>
                    </a:ext>
                  </a:extLst>
                </a:gridCol>
              </a:tblGrid>
              <a:tr h="811763">
                <a:tc gridSpan="2"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Себестоимость </a:t>
                      </a:r>
                      <a:r>
                        <a:rPr lang="ru-RU" sz="2000" dirty="0" err="1"/>
                        <a:t>термокороба</a:t>
                      </a:r>
                      <a:endParaRPr lang="ru-RU" sz="2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027860"/>
                  </a:ext>
                </a:extLst>
              </a:tr>
              <a:tr h="811763">
                <a:tc>
                  <a:txBody>
                    <a:bodyPr/>
                    <a:lstStyle/>
                    <a:p>
                      <a:r>
                        <a:rPr lang="ru-RU" dirty="0"/>
                        <a:t>Пенопласт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820 руб.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618018"/>
                  </a:ext>
                </a:extLst>
              </a:tr>
              <a:tr h="811763">
                <a:tc>
                  <a:txBody>
                    <a:bodyPr/>
                    <a:lstStyle/>
                    <a:p>
                      <a:r>
                        <a:rPr lang="ru-RU" dirty="0"/>
                        <a:t>Скотч обычный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100 руб.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136245"/>
                  </a:ext>
                </a:extLst>
              </a:tr>
              <a:tr h="811763">
                <a:tc>
                  <a:txBody>
                    <a:bodyPr/>
                    <a:lstStyle/>
                    <a:p>
                      <a:r>
                        <a:rPr lang="ru-RU" dirty="0"/>
                        <a:t>Двухсторонний скотч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200 руб.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84397"/>
                  </a:ext>
                </a:extLst>
              </a:tr>
              <a:tr h="811763">
                <a:tc>
                  <a:txBody>
                    <a:bodyPr/>
                    <a:lstStyle/>
                    <a:p>
                      <a:r>
                        <a:rPr lang="ru-RU" dirty="0"/>
                        <a:t>Фольга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200 руб.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579673"/>
                  </a:ext>
                </a:extLst>
              </a:tr>
              <a:tr h="811763">
                <a:tc>
                  <a:txBody>
                    <a:bodyPr/>
                    <a:lstStyle/>
                    <a:p>
                      <a:r>
                        <a:rPr lang="ru-RU" dirty="0"/>
                        <a:t>Итого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1320 руб.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0247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893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CB8FAB-4ACC-46C8-8982-E8933FA92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45" y="195134"/>
            <a:ext cx="8596668" cy="976604"/>
          </a:xfrm>
        </p:spPr>
        <p:txBody>
          <a:bodyPr/>
          <a:lstStyle/>
          <a:p>
            <a:pPr algn="ctr"/>
            <a:r>
              <a:rPr lang="ru-RU" sz="4400" b="1" dirty="0"/>
              <a:t>Вывод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E602AE4-A9FC-4742-89AD-A0E042BD8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512" y="1590853"/>
            <a:ext cx="7372913" cy="4381322"/>
          </a:xfrm>
        </p:spPr>
        <p:txBody>
          <a:bodyPr>
            <a:noAutofit/>
          </a:bodyPr>
          <a:lstStyle/>
          <a:p>
            <a:pPr marL="342900" indent="-342900">
              <a:buAutoNum type="arabicPeriod"/>
            </a:pPr>
            <a:r>
              <a:rPr lang="ru-RU" dirty="0"/>
              <a:t>Научились работать в программе для проектирования T-FLEX CAD</a:t>
            </a:r>
          </a:p>
          <a:p>
            <a:pPr marL="342900" indent="-342900">
              <a:buAutoNum type="arabicPeriod"/>
            </a:pPr>
            <a:r>
              <a:rPr lang="ru-RU" dirty="0"/>
              <a:t> Создали объёмную модель </a:t>
            </a:r>
            <a:r>
              <a:rPr lang="ru-RU" dirty="0" err="1"/>
              <a:t>айчипа</a:t>
            </a:r>
            <a:r>
              <a:rPr lang="ru-RU" dirty="0"/>
              <a:t>. </a:t>
            </a:r>
          </a:p>
          <a:p>
            <a:pPr marL="342900" indent="-342900">
              <a:buAutoNum type="arabicPeriod"/>
            </a:pPr>
            <a:r>
              <a:rPr lang="ru-RU" dirty="0"/>
              <a:t>Изучили и проанализировали разную литературу про материалы для печати FDM-печати </a:t>
            </a:r>
          </a:p>
          <a:p>
            <a:pPr marL="342900" indent="-342900">
              <a:buAutoNum type="arabicPeriod"/>
            </a:pPr>
            <a:r>
              <a:rPr lang="ru-RU" dirty="0"/>
              <a:t>Выбрали наиболее подходящий для нашей задачи материал</a:t>
            </a:r>
          </a:p>
          <a:p>
            <a:pPr marL="342900" indent="-342900">
              <a:buAutoNum type="arabicPeriod"/>
            </a:pPr>
            <a:r>
              <a:rPr lang="ru-RU" dirty="0"/>
              <a:t>Разобрались в устройстве 3</a:t>
            </a:r>
            <a:r>
              <a:rPr lang="en-US" dirty="0"/>
              <a:t>D </a:t>
            </a:r>
            <a:r>
              <a:rPr lang="ru-RU" dirty="0"/>
              <a:t>принтера и попытались напечатать </a:t>
            </a:r>
            <a:r>
              <a:rPr lang="ru-RU" dirty="0" err="1"/>
              <a:t>айчип</a:t>
            </a:r>
            <a:endParaRPr lang="ru-RU" dirty="0"/>
          </a:p>
          <a:p>
            <a:pPr marL="342900" indent="-342900">
              <a:buAutoNum type="arabicPeriod"/>
            </a:pPr>
            <a:r>
              <a:rPr lang="ru-RU" dirty="0"/>
              <a:t>Проанализировав неудачные попытки печати, мы поняли проблему и создали специальный </a:t>
            </a:r>
            <a:r>
              <a:rPr lang="ru-RU" dirty="0" err="1"/>
              <a:t>теплокороб</a:t>
            </a:r>
            <a:r>
              <a:rPr lang="ru-RU" dirty="0"/>
              <a:t> для ее устранения</a:t>
            </a:r>
          </a:p>
          <a:p>
            <a:pPr marL="342900" indent="-342900">
              <a:buAutoNum type="arabicPeriod"/>
            </a:pPr>
            <a:r>
              <a:rPr lang="ru-RU" dirty="0"/>
              <a:t>Смогли подобрать необходимые параметры печать</a:t>
            </a:r>
          </a:p>
          <a:p>
            <a:pPr marL="342900" indent="-342900">
              <a:buAutoNum type="arabicPeriod"/>
            </a:pPr>
            <a:r>
              <a:rPr lang="ru-RU" dirty="0"/>
              <a:t>Напечатали делать, которая имела минимальное количество изъянов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042D85-A764-4443-A7C8-A599038CE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1425" y="1748008"/>
            <a:ext cx="4037753" cy="40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22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AC1FFF-920A-4112-9E8D-D8EB1C663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3274" y="2892055"/>
            <a:ext cx="7562505" cy="903599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857297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C21BF-7210-4069-8CFA-7D23E21014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7208" y="2157011"/>
            <a:ext cx="8058594" cy="4220377"/>
          </a:xfrm>
        </p:spPr>
        <p:txBody>
          <a:bodyPr/>
          <a:lstStyle/>
          <a:p>
            <a:pPr algn="l"/>
            <a:r>
              <a:rPr lang="ru-RU" sz="2800" b="1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Цель:</a:t>
            </a:r>
            <a:br>
              <a:rPr lang="ru-RU" sz="27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</a:b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Создание специального </a:t>
            </a:r>
            <a:r>
              <a:rPr lang="ru-RU" sz="2600" dirty="0" err="1">
                <a:solidFill>
                  <a:schemeClr val="tx2">
                    <a:lumMod val="75000"/>
                  </a:schemeClr>
                </a:solidFill>
                <a:latin typeface="+mn-lt"/>
              </a:rPr>
              <a:t>айчипа</a:t>
            </a: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 для выращивания бактерий и микробов </a:t>
            </a:r>
            <a:br>
              <a:rPr lang="ru-RU" sz="27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</a:br>
            <a:r>
              <a:rPr lang="ru-RU" sz="2800" b="1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Задачи:</a:t>
            </a:r>
            <a:br>
              <a:rPr lang="ru-RU" sz="2700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</a:b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1. Научиться работать в программе T-FLEX </a:t>
            </a:r>
            <a:b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2. Создать 3D модель </a:t>
            </a:r>
            <a:r>
              <a:rPr lang="ru-RU" sz="2600" dirty="0" err="1">
                <a:solidFill>
                  <a:schemeClr val="tx2">
                    <a:lumMod val="75000"/>
                  </a:schemeClr>
                </a:solidFill>
                <a:latin typeface="+mn-lt"/>
              </a:rPr>
              <a:t>айчипа</a:t>
            </a:r>
            <a:b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3. Проанализировать материалы для FDM-печати и выбрать наиболее подходящий материал</a:t>
            </a:r>
            <a:b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4. Разобраться в работе 3D принтера</a:t>
            </a:r>
            <a:b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5. Напечатать </a:t>
            </a:r>
            <a:r>
              <a:rPr lang="ru-RU" sz="2600" dirty="0" err="1">
                <a:solidFill>
                  <a:schemeClr val="tx2">
                    <a:lumMod val="75000"/>
                  </a:schemeClr>
                </a:solidFill>
                <a:latin typeface="+mn-lt"/>
              </a:rPr>
              <a:t>айчип</a:t>
            </a: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 из выбранного материала </a:t>
            </a:r>
            <a:b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6.	Выявить оптимальные настройки печати для создания </a:t>
            </a:r>
            <a:r>
              <a:rPr lang="ru-RU" sz="2600" dirty="0" err="1">
                <a:solidFill>
                  <a:schemeClr val="tx2">
                    <a:lumMod val="75000"/>
                  </a:schemeClr>
                </a:solidFill>
                <a:latin typeface="+mn-lt"/>
              </a:rPr>
              <a:t>айчипа</a:t>
            </a:r>
            <a: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.</a:t>
            </a:r>
            <a:br>
              <a:rPr lang="ru-RU" sz="2600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endParaRPr lang="ru-RU" sz="2600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03362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E7AD663-0AF7-48E5-9480-BC38DC4C2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533" y="1009015"/>
            <a:ext cx="5401524" cy="207891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A6B2B-DC5A-4D40-9AB6-885031747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07756" y="95973"/>
            <a:ext cx="4492453" cy="1096900"/>
          </a:xfrm>
        </p:spPr>
        <p:txBody>
          <a:bodyPr/>
          <a:lstStyle/>
          <a:p>
            <a:r>
              <a:rPr lang="ru-RU" sz="4800" b="1" dirty="0"/>
              <a:t>Актуальность</a:t>
            </a:r>
            <a:endParaRPr lang="ru-RU" sz="4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CD3F9C-0EF6-4E2F-8766-A524345BC18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/>
          <a:stretch/>
        </p:blipFill>
        <p:spPr bwMode="auto">
          <a:xfrm>
            <a:off x="-151017" y="1835197"/>
            <a:ext cx="6340303" cy="3187605"/>
          </a:xfrm>
          <a:prstGeom prst="rect">
            <a:avLst/>
          </a:prstGeom>
          <a:noFill/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A10440-2F9A-4278-ABF7-0FD3EC2F49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9286" y="3275680"/>
            <a:ext cx="5669771" cy="128027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410283-287B-47FC-8797-356BA3DAE3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9157" y="4555951"/>
            <a:ext cx="5085033" cy="197386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9577D90-B010-459B-80E7-7B2FA6AFA5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54" y="4841863"/>
            <a:ext cx="6224555" cy="49381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A6ED785-5CCF-4561-B70B-DD9A955DEB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4968" y="2946438"/>
            <a:ext cx="6079350" cy="49381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C59169D-66D7-4287-A44F-C2501F883C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6115414"/>
            <a:ext cx="6559865" cy="49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97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9A219-856A-4321-AB80-D3C09D5BB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9883" y="304800"/>
            <a:ext cx="6721303" cy="869486"/>
          </a:xfrm>
        </p:spPr>
        <p:txBody>
          <a:bodyPr/>
          <a:lstStyle/>
          <a:p>
            <a:r>
              <a:rPr lang="ru-RU" sz="4800" b="1" dirty="0"/>
              <a:t>Техническое задание</a:t>
            </a:r>
            <a:endParaRPr lang="ru-RU" sz="4800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C39CC39-5D6A-464F-85F8-E93EB9665D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126" y="1577962"/>
            <a:ext cx="4259580" cy="37871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9A124F-DFBC-4E12-845C-4DB5A1F07DA1}"/>
              </a:ext>
            </a:extLst>
          </p:cNvPr>
          <p:cNvSpPr txBox="1"/>
          <p:nvPr/>
        </p:nvSpPr>
        <p:spPr>
          <a:xfrm>
            <a:off x="602213" y="1577962"/>
            <a:ext cx="65151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dirty="0"/>
              <a:t>1. Возможность </a:t>
            </a:r>
            <a:r>
              <a:rPr lang="ru-RU" dirty="0" err="1"/>
              <a:t>автоклавирования</a:t>
            </a:r>
            <a:r>
              <a:rPr lang="ru-RU" dirty="0"/>
              <a:t> для стерилизации изделий в течение 30 мин при 130°С</a:t>
            </a:r>
          </a:p>
          <a:p>
            <a:pPr lvl="0"/>
            <a:r>
              <a:rPr lang="ru-RU" dirty="0"/>
              <a:t>2. Отсутствие токсичности материала</a:t>
            </a:r>
          </a:p>
          <a:p>
            <a:pPr lvl="0"/>
            <a:r>
              <a:rPr lang="ru-RU" dirty="0"/>
              <a:t>3. Низкая биоразлагаемость</a:t>
            </a:r>
          </a:p>
          <a:p>
            <a:pPr lvl="0"/>
            <a:r>
              <a:rPr lang="ru-RU" dirty="0"/>
              <a:t>4. Адгезия к силиконовому клею, применяемому для закрепления полупроницаемой мембраны</a:t>
            </a:r>
          </a:p>
          <a:p>
            <a:pPr lvl="0"/>
            <a:r>
              <a:rPr lang="ru-RU" dirty="0"/>
              <a:t>5. Объем лунок 50-100 </a:t>
            </a:r>
            <a:r>
              <a:rPr lang="ru-RU" dirty="0" err="1"/>
              <a:t>мкл</a:t>
            </a:r>
            <a:endParaRPr lang="ru-RU" dirty="0"/>
          </a:p>
          <a:p>
            <a:pPr lvl="0"/>
            <a:r>
              <a:rPr lang="ru-RU" dirty="0"/>
              <a:t>6. Расстояние между лунками в 9 мм, соответствующее стандартной многоканальной пипетке для внесения образцов</a:t>
            </a:r>
          </a:p>
          <a:p>
            <a:pPr lvl="0"/>
            <a:r>
              <a:rPr lang="ru-RU" dirty="0"/>
              <a:t>7. Ровная поверхность для надежного крепления мембраны и предотвращения кросс-контаминации ячеек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9243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C8AAD59-2D39-4F7C-9C3F-90423AEEE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69" y="1402886"/>
            <a:ext cx="4690965" cy="469096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4ACDA4-B699-444E-91C8-426201114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8982" y="8537"/>
            <a:ext cx="5883103" cy="1096900"/>
          </a:xfrm>
        </p:spPr>
        <p:txBody>
          <a:bodyPr/>
          <a:lstStyle/>
          <a:p>
            <a:r>
              <a:rPr lang="ru-RU" sz="4800" dirty="0"/>
              <a:t>Выбор материала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A3CBBC-2DFC-4127-86E7-2563A7DA3A48}"/>
              </a:ext>
            </a:extLst>
          </p:cNvPr>
          <p:cNvSpPr txBox="1"/>
          <p:nvPr/>
        </p:nvSpPr>
        <p:spPr>
          <a:xfrm>
            <a:off x="5076242" y="1673474"/>
            <a:ext cx="4963497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900" b="1" dirty="0"/>
              <a:t>Основные достоинства:</a:t>
            </a:r>
          </a:p>
          <a:p>
            <a:pPr lvl="0"/>
            <a:r>
              <a:rPr lang="ru-RU" dirty="0"/>
              <a:t>1. Высокая износоустойчивость</a:t>
            </a:r>
          </a:p>
          <a:p>
            <a:pPr lvl="0"/>
            <a:r>
              <a:rPr lang="ru-RU" dirty="0"/>
              <a:t>2. Высокая эластичность и </a:t>
            </a:r>
            <a:r>
              <a:rPr lang="ru-RU" dirty="0" err="1"/>
              <a:t>ударопрочность</a:t>
            </a:r>
            <a:endParaRPr lang="ru-RU" dirty="0"/>
          </a:p>
          <a:p>
            <a:pPr lvl="0"/>
            <a:r>
              <a:rPr lang="ru-RU" dirty="0"/>
              <a:t>3. Устойчивость к большинству растворителей на органической основе</a:t>
            </a:r>
          </a:p>
          <a:p>
            <a:pPr lvl="0"/>
            <a:r>
              <a:rPr lang="ru-RU" dirty="0"/>
              <a:t>4. Высокая термостойкость</a:t>
            </a:r>
          </a:p>
          <a:p>
            <a:pPr lvl="0"/>
            <a:endParaRPr lang="ru-RU" dirty="0"/>
          </a:p>
          <a:p>
            <a:pPr lvl="0"/>
            <a:r>
              <a:rPr lang="ru-RU" sz="1900" b="1" dirty="0"/>
              <a:t>Основные недостатки:</a:t>
            </a:r>
          </a:p>
          <a:p>
            <a:r>
              <a:rPr lang="ru-RU" dirty="0"/>
              <a:t>1. Для печати необходима </a:t>
            </a:r>
            <a:r>
              <a:rPr lang="ru-RU" dirty="0" err="1"/>
              <a:t>термокамера</a:t>
            </a:r>
            <a:endParaRPr lang="ru-RU" dirty="0"/>
          </a:p>
          <a:p>
            <a:pPr lvl="0"/>
            <a:r>
              <a:rPr lang="ru-RU" dirty="0"/>
              <a:t>2. Перед печатью требуется сушка </a:t>
            </a:r>
            <a:r>
              <a:rPr lang="ru-RU" dirty="0" err="1"/>
              <a:t>филамента</a:t>
            </a:r>
            <a:r>
              <a:rPr lang="ru-RU" dirty="0"/>
              <a:t> (пластмассовая нить, используемая для печати на 3D-принтере)</a:t>
            </a:r>
          </a:p>
          <a:p>
            <a:pPr lvl="0"/>
            <a:r>
              <a:rPr lang="ru-RU" dirty="0"/>
              <a:t>3. Высокая усадка (свойство материала уменьшаться в объёмных и линейных размерах при затвердевании)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8309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90997F-A866-4AAC-B563-70BD43A1C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204" y="179046"/>
            <a:ext cx="8596668" cy="1275184"/>
          </a:xfrm>
        </p:spPr>
        <p:txBody>
          <a:bodyPr/>
          <a:lstStyle/>
          <a:p>
            <a:pPr algn="ctr"/>
            <a:r>
              <a:rPr lang="ru-RU" sz="4400" dirty="0"/>
              <a:t>Выбор материала </a:t>
            </a:r>
            <a:endParaRPr lang="ru-RU" dirty="0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E45747FF-B47F-4804-80BA-7C8FF300F2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152642"/>
              </p:ext>
            </p:extLst>
          </p:nvPr>
        </p:nvGraphicFramePr>
        <p:xfrm>
          <a:off x="541176" y="1917959"/>
          <a:ext cx="2453951" cy="3013774"/>
        </p:xfrm>
        <a:graphic>
          <a:graphicData uri="http://schemas.openxmlformats.org/drawingml/2006/table">
            <a:tbl>
              <a:tblPr firstRow="1" firstCol="1" bandRow="1"/>
              <a:tblGrid>
                <a:gridCol w="2453951">
                  <a:extLst>
                    <a:ext uri="{9D8B030D-6E8A-4147-A177-3AD203B41FA5}">
                      <a16:colId xmlns:a16="http://schemas.microsoft.com/office/drawing/2014/main" val="3092207018"/>
                    </a:ext>
                  </a:extLst>
                </a:gridCol>
              </a:tblGrid>
              <a:tr h="25167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ABS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4329136"/>
                  </a:ext>
                </a:extLst>
              </a:tr>
              <a:tr h="2542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устойчив к </a:t>
                      </a:r>
                      <a:r>
                        <a:rPr lang="ru-RU" sz="1800" dirty="0" err="1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автоклавированию</a:t>
                      </a: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(30 мин. при 130°С)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ru-RU" sz="18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токсичен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низкая биоразлагаемость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хорошая адгезия к силиконовому клею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5038086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6BEE9181-CB17-4112-9F4D-B16681E94E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5659377"/>
              </p:ext>
            </p:extLst>
          </p:nvPr>
        </p:nvGraphicFramePr>
        <p:xfrm>
          <a:off x="2995128" y="1917959"/>
          <a:ext cx="2286944" cy="3013774"/>
        </p:xfrm>
        <a:graphic>
          <a:graphicData uri="http://schemas.openxmlformats.org/drawingml/2006/table">
            <a:tbl>
              <a:tblPr firstRow="1" firstCol="1" bandRow="1"/>
              <a:tblGrid>
                <a:gridCol w="2286944">
                  <a:extLst>
                    <a:ext uri="{9D8B030D-6E8A-4147-A177-3AD203B41FA5}">
                      <a16:colId xmlns:a16="http://schemas.microsoft.com/office/drawing/2014/main" val="2638010422"/>
                    </a:ext>
                  </a:extLst>
                </a:gridCol>
              </a:tblGrid>
              <a:tr h="25167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PLA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0948866"/>
                  </a:ext>
                </a:extLst>
              </a:tr>
              <a:tr h="2542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неустойчив к </a:t>
                      </a:r>
                      <a:r>
                        <a:rPr lang="ru-RU" sz="1800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автоклавированию</a:t>
                      </a:r>
                      <a:r>
                        <a:rPr lang="ru-RU" sz="18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(30 мин. при 130°С)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нетоксичен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высокая биоразлагаемость 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низкая адгезия к силиконовому клею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147937"/>
                  </a:ext>
                </a:extLst>
              </a:tr>
            </a:tbl>
          </a:graphicData>
        </a:graphic>
      </p:graphicFrame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BAB7D6FD-3CA6-4B1A-88E6-7E286689C8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81752"/>
              </p:ext>
            </p:extLst>
          </p:nvPr>
        </p:nvGraphicFramePr>
        <p:xfrm>
          <a:off x="5282073" y="1917959"/>
          <a:ext cx="2173086" cy="3013774"/>
        </p:xfrm>
        <a:graphic>
          <a:graphicData uri="http://schemas.openxmlformats.org/drawingml/2006/table">
            <a:tbl>
              <a:tblPr firstRow="1" firstCol="1" bandRow="1"/>
              <a:tblGrid>
                <a:gridCol w="2173086">
                  <a:extLst>
                    <a:ext uri="{9D8B030D-6E8A-4147-A177-3AD203B41FA5}">
                      <a16:colId xmlns:a16="http://schemas.microsoft.com/office/drawing/2014/main" val="2480798247"/>
                    </a:ext>
                  </a:extLst>
                </a:gridCol>
              </a:tblGrid>
              <a:tr h="25167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PETG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3816815"/>
                  </a:ext>
                </a:extLst>
              </a:tr>
              <a:tr h="2542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неустойчив к </a:t>
                      </a:r>
                      <a:r>
                        <a:rPr lang="ru-RU" sz="1800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автоклавированию</a:t>
                      </a:r>
                      <a:r>
                        <a:rPr lang="ru-RU" sz="18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(30 мин. при 130°С)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нетоксичен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низкая биоразлагаемость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низкая адгезия к силиконовому клею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9888436"/>
                  </a:ext>
                </a:extLst>
              </a:tr>
            </a:tbl>
          </a:graphicData>
        </a:graphic>
      </p:graphicFrame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85A4FCC8-769B-469F-89CC-271FFDA7D3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079791"/>
              </p:ext>
            </p:extLst>
          </p:nvPr>
        </p:nvGraphicFramePr>
        <p:xfrm>
          <a:off x="7455161" y="1917959"/>
          <a:ext cx="2789851" cy="3013774"/>
        </p:xfrm>
        <a:graphic>
          <a:graphicData uri="http://schemas.openxmlformats.org/drawingml/2006/table">
            <a:tbl>
              <a:tblPr firstRow="1" firstCol="1" bandRow="1"/>
              <a:tblGrid>
                <a:gridCol w="2789851">
                  <a:extLst>
                    <a:ext uri="{9D8B030D-6E8A-4147-A177-3AD203B41FA5}">
                      <a16:colId xmlns:a16="http://schemas.microsoft.com/office/drawing/2014/main" val="2050583992"/>
                    </a:ext>
                  </a:extLst>
                </a:gridCol>
              </a:tblGrid>
              <a:tr h="2299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Nylon</a:t>
                      </a:r>
                      <a:endParaRPr lang="ru-RU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6747144"/>
                  </a:ext>
                </a:extLst>
              </a:tr>
              <a:tr h="256400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устойчив к </a:t>
                      </a:r>
                      <a:r>
                        <a:rPr lang="ru-RU" sz="1800" dirty="0" err="1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автоклавированию</a:t>
                      </a: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(30 мин. при 130°С)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токсичен при нагревании выше 300°С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низкая биоразлагаемость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хорошая адгезия к силиконовому клею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573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4411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EC235D-B4AE-4999-8DC2-77B7A56F1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168" y="426307"/>
            <a:ext cx="8596668" cy="83664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b="1" dirty="0"/>
              <a:t>Разработка модели и чертежа детали «</a:t>
            </a:r>
            <a:r>
              <a:rPr lang="ru-RU" sz="4400" b="1" dirty="0" err="1"/>
              <a:t>айчип</a:t>
            </a:r>
            <a:r>
              <a:rPr lang="ru-RU" sz="4400" b="1" dirty="0"/>
              <a:t>»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A039B9-F178-4B3F-8AE4-6547A070E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168" y="1648568"/>
            <a:ext cx="9094058" cy="478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909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3CE07C-E461-49AC-87EB-DC5A2C097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997" y="81460"/>
            <a:ext cx="8596668" cy="933062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b="1" dirty="0"/>
              <a:t> </a:t>
            </a:r>
            <a:br>
              <a:rPr lang="ru-RU" sz="4400" b="1" dirty="0"/>
            </a:br>
            <a:r>
              <a:rPr lang="ru-RU" sz="4400" b="1" dirty="0"/>
              <a:t>Подбор настроек печати. Проблемы и их решения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0410AD-9A06-4573-8827-DC12AE4C3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967" y="2059967"/>
            <a:ext cx="3319181" cy="40515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FA62E14-8F03-412A-9115-3011D3D5F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034" y="2548091"/>
            <a:ext cx="4926729" cy="3075333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17390FAE-C187-4AA7-AE28-462CAA08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4848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D0FA8D-1F16-47FB-ADED-285BE3DA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99" y="171062"/>
            <a:ext cx="8596668" cy="142447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b="1" dirty="0"/>
              <a:t>Подбор настроек печати. Проблемы и их решения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7176A6-C160-4F17-97E9-43F4422C6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84" y="2152005"/>
            <a:ext cx="3592723" cy="360364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D73C29C-C102-4153-9946-A4E913A03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308" y="2154762"/>
            <a:ext cx="3929385" cy="359812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4BEDA3C-674D-4CAE-B8EA-887FF6A0E76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8" t="20571" r="35022" b="28871"/>
          <a:stretch/>
        </p:blipFill>
        <p:spPr bwMode="auto">
          <a:xfrm rot="5400000">
            <a:off x="8912707" y="1590009"/>
            <a:ext cx="1941963" cy="30604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68D99B0-2035-4D7D-AD54-019463C2047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9" t="26407" r="40642" b="21487"/>
          <a:stretch/>
        </p:blipFill>
        <p:spPr bwMode="auto">
          <a:xfrm rot="16200000">
            <a:off x="8954375" y="3293355"/>
            <a:ext cx="1858628" cy="30604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88157739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707</TotalTime>
  <Words>712</Words>
  <Application>Microsoft Office PowerPoint</Application>
  <PresentationFormat>Широкоэкранный</PresentationFormat>
  <Paragraphs>104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Trebuchet MS</vt:lpstr>
      <vt:lpstr>Wingdings 3</vt:lpstr>
      <vt:lpstr>Аспект</vt:lpstr>
      <vt:lpstr>Разработка и создание специального оборудования для лаборатории молекулярного дизайна и синтеза ИБХ РАН </vt:lpstr>
      <vt:lpstr>Цель: Создание специального айчипа для выращивания бактерий и микробов  Задачи: 1. Научиться работать в программе T-FLEX  2. Создать 3D модель айчипа 3. Проанализировать материалы для FDM-печати и выбрать наиболее подходящий материал 4. Разобраться в работе 3D принтера 5. Напечатать айчип из выбранного материала  6. Выявить оптимальные настройки печати для создания айчипа. </vt:lpstr>
      <vt:lpstr>Актуальность</vt:lpstr>
      <vt:lpstr>Техническое задание</vt:lpstr>
      <vt:lpstr>Выбор материала </vt:lpstr>
      <vt:lpstr>Выбор материала </vt:lpstr>
      <vt:lpstr>Разработка модели и чертежа детали «айчип»</vt:lpstr>
      <vt:lpstr>  Подбор настроек печати. Проблемы и их решения</vt:lpstr>
      <vt:lpstr>Подбор настроек печати. Проблемы и их решения</vt:lpstr>
      <vt:lpstr>Создание специальной коробки для сдерживания тепла</vt:lpstr>
      <vt:lpstr>Подбор настроек печати. Проблемы и их решения</vt:lpstr>
      <vt:lpstr>Подбор настроек печати. Проблемы и их решения</vt:lpstr>
      <vt:lpstr>Итоговые параметры печати</vt:lpstr>
      <vt:lpstr>Экскурсия в лабораторию молекулярного дизайна и синтеза ИБХ РАН</vt:lpstr>
      <vt:lpstr>Расходы</vt:lpstr>
      <vt:lpstr>Вывод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и создание специального оборудования для лаборатории молекулярного дизайна и синтеза ИБХ РАН</dc:title>
  <dc:creator>Daria</dc:creator>
  <cp:lastModifiedBy>Исакова Илана Александровна</cp:lastModifiedBy>
  <cp:revision>28</cp:revision>
  <dcterms:created xsi:type="dcterms:W3CDTF">2022-01-20T11:00:34Z</dcterms:created>
  <dcterms:modified xsi:type="dcterms:W3CDTF">2022-04-08T18:44:55Z</dcterms:modified>
</cp:coreProperties>
</file>

<file path=docProps/thumbnail.jpeg>
</file>